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5" r:id="rId6"/>
    <p:sldId id="291" r:id="rId7"/>
    <p:sldId id="294" r:id="rId8"/>
    <p:sldId id="296" r:id="rId9"/>
    <p:sldId id="297" r:id="rId10"/>
    <p:sldId id="302" r:id="rId11"/>
    <p:sldId id="298" r:id="rId12"/>
    <p:sldId id="299" r:id="rId13"/>
    <p:sldId id="300" r:id="rId14"/>
    <p:sldId id="301" r:id="rId15"/>
    <p:sldId id="303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79" d="100"/>
          <a:sy n="79" d="100"/>
        </p:scale>
        <p:origin x="86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Grafico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%</a:t>
            </a:r>
            <a:r>
              <a:rPr lang="it-IT" baseline="0"/>
              <a:t> EWL after endosleeve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'[Grafico in Microsoft PowerPoint]Foglio1'!$P$106:$T$106</c:f>
              <c:strCache>
                <c:ptCount val="5"/>
                <c:pt idx="0">
                  <c:v>1 month</c:v>
                </c:pt>
                <c:pt idx="1">
                  <c:v>6 months</c:v>
                </c:pt>
                <c:pt idx="2">
                  <c:v>12 months</c:v>
                </c:pt>
                <c:pt idx="3">
                  <c:v>18 months</c:v>
                </c:pt>
                <c:pt idx="4">
                  <c:v>24 months</c:v>
                </c:pt>
              </c:strCache>
            </c:strRef>
          </c:cat>
          <c:val>
            <c:numRef>
              <c:f>'[Grafico in Microsoft PowerPoint]Foglio1'!$P$107:$T$107</c:f>
              <c:numCache>
                <c:formatCode>General</c:formatCode>
                <c:ptCount val="5"/>
                <c:pt idx="0">
                  <c:v>32</c:v>
                </c:pt>
                <c:pt idx="1">
                  <c:v>41</c:v>
                </c:pt>
                <c:pt idx="2" formatCode="0">
                  <c:v>43</c:v>
                </c:pt>
                <c:pt idx="3">
                  <c:v>41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7-4F7A-8B8E-812F09CC2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789231"/>
        <c:axId val="123790063"/>
      </c:barChart>
      <c:catAx>
        <c:axId val="12378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790063"/>
        <c:crosses val="autoZero"/>
        <c:auto val="1"/>
        <c:lblAlgn val="ctr"/>
        <c:lblOffset val="100"/>
        <c:noMultiLvlLbl val="0"/>
      </c:catAx>
      <c:valAx>
        <c:axId val="123790063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78923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6173" y="1176738"/>
            <a:ext cx="5692928" cy="280636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304297"/>
                </a:solidFill>
              </a:rPr>
              <a:t>Risultati di uno studio monocentrico su 94 procedure di </a:t>
            </a:r>
            <a:r>
              <a:rPr lang="it-IT" dirty="0" err="1">
                <a:solidFill>
                  <a:srgbClr val="304297"/>
                </a:solidFill>
              </a:rPr>
              <a:t>endosleeve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379" y="4597273"/>
            <a:ext cx="6034515" cy="1279652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Lino polese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Centro di chirurgia </a:t>
            </a:r>
            <a:r>
              <a:rPr lang="it-IT" sz="2800" b="1" dirty="0" err="1">
                <a:solidFill>
                  <a:srgbClr val="E79130"/>
                </a:solidFill>
              </a:rPr>
              <a:t>bariatrica</a:t>
            </a:r>
            <a:r>
              <a:rPr lang="it-IT" sz="2800" b="1" dirty="0">
                <a:solidFill>
                  <a:srgbClr val="E79130"/>
                </a:solidFill>
              </a:rPr>
              <a:t> – </a:t>
            </a:r>
            <a:r>
              <a:rPr lang="it-IT" sz="2800" b="1" dirty="0" err="1">
                <a:solidFill>
                  <a:srgbClr val="E79130"/>
                </a:solidFill>
              </a:rPr>
              <a:t>universita’</a:t>
            </a:r>
            <a:r>
              <a:rPr lang="it-IT" sz="2800" b="1" dirty="0">
                <a:solidFill>
                  <a:srgbClr val="E79130"/>
                </a:solidFill>
              </a:rPr>
              <a:t> di </a:t>
            </a:r>
            <a:r>
              <a:rPr lang="it-IT" sz="2800" b="1" dirty="0" err="1">
                <a:solidFill>
                  <a:srgbClr val="E79130"/>
                </a:solidFill>
              </a:rPr>
              <a:t>padova</a:t>
            </a:r>
            <a:r>
              <a:rPr lang="it-IT" sz="2800" b="1" dirty="0">
                <a:solidFill>
                  <a:srgbClr val="E79130"/>
                </a:solidFill>
              </a:rPr>
              <a:t> (</a:t>
            </a:r>
            <a:r>
              <a:rPr lang="it-IT" sz="2300" b="1" dirty="0">
                <a:solidFill>
                  <a:srgbClr val="E79130"/>
                </a:solidFill>
              </a:rPr>
              <a:t>Dir. M. </a:t>
            </a:r>
            <a:r>
              <a:rPr lang="it-IT" sz="2300" b="1" dirty="0" err="1">
                <a:solidFill>
                  <a:srgbClr val="E79130"/>
                </a:solidFill>
              </a:rPr>
              <a:t>foletto</a:t>
            </a:r>
            <a:r>
              <a:rPr lang="it-IT" sz="2800" b="1" dirty="0">
                <a:solidFill>
                  <a:srgbClr val="E7913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14">
            <a:extLst>
              <a:ext uri="{FF2B5EF4-FFF2-40B4-BE49-F238E27FC236}">
                <a16:creationId xmlns:a16="http://schemas.microsoft.com/office/drawing/2014/main" id="{35C763F0-8968-4866-8699-8B1578A5EB7C}"/>
              </a:ext>
            </a:extLst>
          </p:cNvPr>
          <p:cNvSpPr txBox="1">
            <a:spLocks/>
          </p:cNvSpPr>
          <p:nvPr/>
        </p:nvSpPr>
        <p:spPr>
          <a:xfrm>
            <a:off x="2787302" y="895795"/>
            <a:ext cx="5782765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Results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lang="it-IT" sz="3200" kern="0" dirty="0" err="1">
                <a:solidFill>
                  <a:srgbClr val="4285F4">
                    <a:lumMod val="50000"/>
                  </a:srgbClr>
                </a:solidFill>
              </a:rPr>
              <a:t>predictive</a:t>
            </a:r>
            <a:r>
              <a:rPr lang="it-IT" sz="3200" kern="0" dirty="0">
                <a:solidFill>
                  <a:srgbClr val="4285F4">
                    <a:lumMod val="50000"/>
                  </a:srgbClr>
                </a:solidFill>
              </a:rPr>
              <a:t> </a:t>
            </a:r>
            <a:r>
              <a:rPr kumimoji="0" lang="it-I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factors</a:t>
            </a: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285F4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A908AA-A78F-481F-8263-C30F101D20E8}"/>
              </a:ext>
            </a:extLst>
          </p:cNvPr>
          <p:cNvSpPr txBox="1"/>
          <p:nvPr/>
        </p:nvSpPr>
        <p:spPr>
          <a:xfrm>
            <a:off x="1718075" y="1883289"/>
            <a:ext cx="695685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t-IT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Better </a:t>
            </a:r>
            <a:r>
              <a:rPr lang="it-IT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results</a:t>
            </a:r>
            <a:r>
              <a:rPr lang="it-IT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(%EWL)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it-IT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it-IT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71450" indent="-171450">
              <a:buClr>
                <a:srgbClr val="000000"/>
              </a:buClr>
              <a:buFontTx/>
              <a:buChar char="-"/>
            </a:pPr>
            <a:r>
              <a:rPr lang="it-IT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BMI&lt;35 vs BMI&gt;35      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% EWL 58 vs 34 </a:t>
            </a:r>
            <a:r>
              <a:rPr lang="it-IT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at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 </a:t>
            </a:r>
            <a:r>
              <a:rPr lang="it-IT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year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(p&lt;0.05)</a:t>
            </a:r>
          </a:p>
          <a:p>
            <a:pPr marL="171450" indent="-171450">
              <a:buClr>
                <a:srgbClr val="000000"/>
              </a:buClr>
              <a:buFontTx/>
              <a:buChar char="-"/>
            </a:pPr>
            <a:endParaRPr lang="it-IT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71450" indent="-171450">
              <a:buClr>
                <a:srgbClr val="000000"/>
              </a:buClr>
              <a:buFontTx/>
              <a:buChar char="-"/>
            </a:pPr>
            <a:r>
              <a:rPr lang="it-IT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Female</a:t>
            </a:r>
            <a:r>
              <a:rPr lang="it-IT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vs Male           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% EWL 49 vs 23  </a:t>
            </a:r>
            <a:r>
              <a:rPr lang="it-IT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at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 </a:t>
            </a:r>
            <a:r>
              <a:rPr lang="it-IT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year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(p&lt;0.05)</a:t>
            </a:r>
          </a:p>
          <a:p>
            <a:pPr marL="171450" indent="-171450">
              <a:buClr>
                <a:srgbClr val="000000"/>
              </a:buClr>
              <a:buFontTx/>
              <a:buChar char="-"/>
            </a:pPr>
            <a:endParaRPr lang="it-IT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</a:t>
            </a:r>
            <a:r>
              <a:rPr lang="it-IT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Sleeve </a:t>
            </a:r>
            <a:r>
              <a:rPr lang="it-IT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length</a:t>
            </a:r>
            <a:r>
              <a:rPr lang="it-IT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&gt;1/3 </a:t>
            </a:r>
            <a:r>
              <a:rPr lang="it-IT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stomach</a:t>
            </a:r>
            <a:r>
              <a:rPr lang="it-IT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length</a:t>
            </a:r>
            <a:r>
              <a:rPr lang="it-IT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               (p&lt;0.05)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it-IT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4C07E7D-C637-4F5E-82E4-C68906E39225}"/>
              </a:ext>
            </a:extLst>
          </p:cNvPr>
          <p:cNvGrpSpPr/>
          <p:nvPr/>
        </p:nvGrpSpPr>
        <p:grpSpPr>
          <a:xfrm>
            <a:off x="8674929" y="1883289"/>
            <a:ext cx="2248929" cy="2735228"/>
            <a:chOff x="8674929" y="1883289"/>
            <a:chExt cx="2248929" cy="273522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5FBADC99-1B4B-4DC5-8277-071A93280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227"/>
            <a:stretch/>
          </p:blipFill>
          <p:spPr>
            <a:xfrm>
              <a:off x="8674929" y="1883289"/>
              <a:ext cx="2248929" cy="2735228"/>
            </a:xfrm>
            <a:prstGeom prst="rect">
              <a:avLst/>
            </a:prstGeom>
          </p:spPr>
        </p:pic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F87440B9-3D3D-4BD0-8469-76C79D5B9CC4}"/>
                </a:ext>
              </a:extLst>
            </p:cNvPr>
            <p:cNvCxnSpPr/>
            <p:nvPr/>
          </p:nvCxnSpPr>
          <p:spPr>
            <a:xfrm flipV="1">
              <a:off x="9659112" y="2990335"/>
              <a:ext cx="259492" cy="877330"/>
            </a:xfrm>
            <a:prstGeom prst="line">
              <a:avLst/>
            </a:prstGeom>
            <a:noFill/>
            <a:ln w="9525" cap="flat" cmpd="sng" algn="ctr">
              <a:solidFill>
                <a:srgbClr val="212121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5950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14">
            <a:extLst>
              <a:ext uri="{FF2B5EF4-FFF2-40B4-BE49-F238E27FC236}">
                <a16:creationId xmlns:a16="http://schemas.microsoft.com/office/drawing/2014/main" id="{436A430B-9717-4F67-ADCB-FDEBABA95FB3}"/>
              </a:ext>
            </a:extLst>
          </p:cNvPr>
          <p:cNvSpPr txBox="1">
            <a:spLocks/>
          </p:cNvSpPr>
          <p:nvPr/>
        </p:nvSpPr>
        <p:spPr>
          <a:xfrm>
            <a:off x="2398197" y="1002425"/>
            <a:ext cx="5189100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Results</a:t>
            </a: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285F4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206C96-8FB4-476C-AF3D-8F4E9DD43747}"/>
              </a:ext>
            </a:extLst>
          </p:cNvPr>
          <p:cNvSpPr txBox="1"/>
          <p:nvPr/>
        </p:nvSpPr>
        <p:spPr>
          <a:xfrm>
            <a:off x="2180833" y="1901210"/>
            <a:ext cx="5091367" cy="3055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it-IT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After </a:t>
            </a:r>
            <a:r>
              <a:rPr lang="it-IT" sz="28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failure</a:t>
            </a:r>
            <a:endParaRPr lang="it-IT" sz="2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14313" indent="-214313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 </a:t>
            </a:r>
            <a:r>
              <a:rPr lang="it-IT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patients</a:t>
            </a:r>
            <a:r>
              <a:rPr lang="it-IT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 sleeve </a:t>
            </a:r>
            <a:r>
              <a:rPr lang="it-IT" sz="2400" kern="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gastrectomy</a:t>
            </a:r>
            <a:endParaRPr lang="it-IT" sz="2400" kern="0" dirty="0">
              <a:solidFill>
                <a:srgbClr val="000000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214313" indent="-214313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 </a:t>
            </a:r>
            <a:r>
              <a:rPr lang="it-IT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patients</a:t>
            </a:r>
            <a:r>
              <a:rPr lang="it-IT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 re-</a:t>
            </a:r>
            <a:r>
              <a:rPr lang="it-IT" sz="2400" kern="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endosleeve</a:t>
            </a:r>
            <a:endParaRPr lang="it-IT" sz="2400" kern="0" dirty="0">
              <a:solidFill>
                <a:srgbClr val="000000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214313" indent="-214313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2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1 </a:t>
            </a:r>
            <a:r>
              <a:rPr lang="it-IT" sz="2400" kern="0" dirty="0" err="1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patient</a:t>
            </a:r>
            <a:r>
              <a:rPr lang="it-IT" sz="24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  mini-bypass</a:t>
            </a:r>
            <a:endParaRPr lang="it-IT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926FB5C-967A-4427-8B30-C2AB29F6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0" y="1640024"/>
            <a:ext cx="1689202" cy="18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3155072-FEB0-4DC8-920A-45798ED5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59" y="3490814"/>
            <a:ext cx="2709883" cy="140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37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;p14">
            <a:extLst>
              <a:ext uri="{FF2B5EF4-FFF2-40B4-BE49-F238E27FC236}">
                <a16:creationId xmlns:a16="http://schemas.microsoft.com/office/drawing/2014/main" id="{C591B114-ABE2-4BB1-8C07-4A73E931E313}"/>
              </a:ext>
            </a:extLst>
          </p:cNvPr>
          <p:cNvSpPr txBox="1">
            <a:spLocks/>
          </p:cNvSpPr>
          <p:nvPr/>
        </p:nvSpPr>
        <p:spPr>
          <a:xfrm>
            <a:off x="2942945" y="963889"/>
            <a:ext cx="5189100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Conclusions</a:t>
            </a: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285F4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2ACBE1-F7B5-43E8-99E8-C3C95E2B3749}"/>
              </a:ext>
            </a:extLst>
          </p:cNvPr>
          <p:cNvSpPr txBox="1"/>
          <p:nvPr/>
        </p:nvSpPr>
        <p:spPr>
          <a:xfrm>
            <a:off x="3022015" y="1784843"/>
            <a:ext cx="5392704" cy="307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Endo</a:t>
            </a:r>
            <a:r>
              <a:rPr lang="it-IT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-sleeve </a:t>
            </a:r>
            <a:r>
              <a:rPr lang="it-IT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is</a:t>
            </a:r>
            <a:r>
              <a:rPr lang="it-IT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 </a:t>
            </a:r>
            <a:r>
              <a:rPr lang="it-IT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safe</a:t>
            </a:r>
            <a:r>
              <a:rPr lang="it-IT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procedure</a:t>
            </a:r>
          </a:p>
          <a:p>
            <a:pPr marL="257175" indent="-257175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More </a:t>
            </a:r>
            <a:r>
              <a:rPr lang="it-IT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effective</a:t>
            </a:r>
            <a:r>
              <a:rPr lang="it-IT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for BMI &lt;35</a:t>
            </a:r>
          </a:p>
          <a:p>
            <a:pPr marL="257175" indent="-257175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Better </a:t>
            </a:r>
            <a:r>
              <a:rPr lang="it-IT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results</a:t>
            </a:r>
            <a:r>
              <a:rPr lang="it-IT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in </a:t>
            </a:r>
            <a:r>
              <a:rPr lang="it-IT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female</a:t>
            </a:r>
            <a:r>
              <a:rPr lang="it-IT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patients</a:t>
            </a:r>
            <a:endParaRPr lang="it-IT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57175" indent="-257175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Maximum weight loss (43%EWL) is reached at approximately 1 year and remains quite stable afterwards</a:t>
            </a:r>
          </a:p>
          <a:p>
            <a:pPr marL="257175" indent="-257175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it-IT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34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5847" y="-1908101"/>
            <a:ext cx="4526280" cy="3227514"/>
          </a:xfrm>
        </p:spPr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2C0BC8-BDD4-42A1-BA5C-37CDD7C50506}"/>
              </a:ext>
            </a:extLst>
          </p:cNvPr>
          <p:cNvSpPr txBox="1"/>
          <p:nvPr/>
        </p:nvSpPr>
        <p:spPr>
          <a:xfrm>
            <a:off x="5141724" y="1558969"/>
            <a:ext cx="6634525" cy="356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Lino Polese, Luca Prevedello, Alice Albanese, Giulia Pozza,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Sabrina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Rampado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Mirto Foletto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UOSD Chirurgia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Bariatrica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Azienda Ospedale-Università, Padova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Manager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Daniela Casarotto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4">
            <a:extLst>
              <a:ext uri="{FF2B5EF4-FFF2-40B4-BE49-F238E27FC236}">
                <a16:creationId xmlns:a16="http://schemas.microsoft.com/office/drawing/2014/main" id="{0DF08D4D-78E3-4899-BC80-35C6CBC9B7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/>
              <a:t>Endoscopic</a:t>
            </a:r>
            <a:r>
              <a:rPr lang="it-IT" dirty="0"/>
              <a:t> Sleeve </a:t>
            </a:r>
            <a:r>
              <a:rPr lang="it-IT" dirty="0" err="1"/>
              <a:t>Gastroplasty</a:t>
            </a:r>
            <a:endParaRPr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0AE98F-77EB-4F05-A67D-7871CA7BCC2E}"/>
              </a:ext>
            </a:extLst>
          </p:cNvPr>
          <p:cNvSpPr txBox="1"/>
          <p:nvPr/>
        </p:nvSpPr>
        <p:spPr>
          <a:xfrm>
            <a:off x="1450428" y="1173218"/>
            <a:ext cx="63475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Minimally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invasive treatment for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Obesity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First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proposed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2009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extablished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efficacy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safety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Still to know what long-term results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which patients can benefit most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2650F0C0-3905-4095-A4E7-E12D149E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3486" r="17451" b="2092"/>
          <a:stretch/>
        </p:blipFill>
        <p:spPr>
          <a:xfrm>
            <a:off x="7854296" y="1710614"/>
            <a:ext cx="1859693" cy="19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C752DC-07E6-404C-93DC-C7546929E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0" r="21554" b="25441"/>
          <a:stretch/>
        </p:blipFill>
        <p:spPr>
          <a:xfrm>
            <a:off x="2171871" y="1114703"/>
            <a:ext cx="6392853" cy="458123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258C70-E56E-4C28-BFD9-F850BAE8B052}"/>
              </a:ext>
            </a:extLst>
          </p:cNvPr>
          <p:cNvSpPr txBox="1"/>
          <p:nvPr/>
        </p:nvSpPr>
        <p:spPr>
          <a:xfrm>
            <a:off x="2918612" y="2233466"/>
            <a:ext cx="69074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cap="all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cap="all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Analyze safety and efficacy</a:t>
            </a:r>
            <a:endParaRPr lang="it-IT" kern="0" cap="all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kern="0" cap="all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cap="all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sleeve gastroplasty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cap="all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a SINGLE bariatric CENTER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46;p14">
            <a:extLst>
              <a:ext uri="{FF2B5EF4-FFF2-40B4-BE49-F238E27FC236}">
                <a16:creationId xmlns:a16="http://schemas.microsoft.com/office/drawing/2014/main" id="{96317392-0063-4F0D-831F-290761C615E4}"/>
              </a:ext>
            </a:extLst>
          </p:cNvPr>
          <p:cNvSpPr txBox="1">
            <a:spLocks/>
          </p:cNvSpPr>
          <p:nvPr/>
        </p:nvSpPr>
        <p:spPr>
          <a:xfrm>
            <a:off x="3084315" y="537340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tabLst/>
              <a:defRPr/>
            </a:pP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D47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Aim of the study</a:t>
            </a:r>
            <a:endParaRPr kumimoji="0" lang="it-IT" sz="2500" b="1" i="0" u="none" strike="noStrike" kern="0" cap="none" spc="0" normalizeH="0" baseline="0" noProof="0" dirty="0">
              <a:ln>
                <a:noFill/>
              </a:ln>
              <a:solidFill>
                <a:srgbClr val="0D47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203373-CA0A-474E-B30E-6E289CA3A9D9}"/>
              </a:ext>
            </a:extLst>
          </p:cNvPr>
          <p:cNvSpPr txBox="1"/>
          <p:nvPr/>
        </p:nvSpPr>
        <p:spPr>
          <a:xfrm>
            <a:off x="1187741" y="2195891"/>
            <a:ext cx="144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ANALIZE SAFETY AND EFFICACY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SLEEVE GASTROPLASTY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A SINGLE BARIATRIC CENTER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D49A60-0524-4103-9F90-1845159EAE18}"/>
              </a:ext>
            </a:extLst>
          </p:cNvPr>
          <p:cNvSpPr txBox="1"/>
          <p:nvPr/>
        </p:nvSpPr>
        <p:spPr>
          <a:xfrm>
            <a:off x="1187741" y="3099436"/>
            <a:ext cx="144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ANALIZE SAFETY AND EFFICACY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SLEEVE GASTROPLASTY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A SINGLE BARIATRIC CENTER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E90109-1DED-445E-B81D-92E8E286EC34}"/>
              </a:ext>
            </a:extLst>
          </p:cNvPr>
          <p:cNvSpPr txBox="1"/>
          <p:nvPr/>
        </p:nvSpPr>
        <p:spPr>
          <a:xfrm>
            <a:off x="7032150" y="1385837"/>
            <a:ext cx="144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ANALIZE SAFETY AND EFFICACY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SLEEVE GASTROPLASTY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A SINGLE BARIATRIC CENTER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4985FC-87F6-4F29-8EE6-4A6491CE1908}"/>
              </a:ext>
            </a:extLst>
          </p:cNvPr>
          <p:cNvSpPr txBox="1"/>
          <p:nvPr/>
        </p:nvSpPr>
        <p:spPr>
          <a:xfrm>
            <a:off x="1187741" y="1369501"/>
            <a:ext cx="144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ANALIZE SAFETY AND EFFICACY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SLEEVE GASTROPLASTY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A SINGLE BARIATRIC CENTER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1D15D9-4CA9-4058-8CB9-9854AE93B22B}"/>
              </a:ext>
            </a:extLst>
          </p:cNvPr>
          <p:cNvSpPr txBox="1"/>
          <p:nvPr/>
        </p:nvSpPr>
        <p:spPr>
          <a:xfrm>
            <a:off x="7082840" y="2258333"/>
            <a:ext cx="148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ANALIZE SAFETY AND EFFICACY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SLEEVE GASTROPLASTY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A SINGLE BARIATRIC CENTER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E0A834-B620-4E51-A31C-DE912FF9BC27}"/>
              </a:ext>
            </a:extLst>
          </p:cNvPr>
          <p:cNvSpPr txBox="1"/>
          <p:nvPr/>
        </p:nvSpPr>
        <p:spPr>
          <a:xfrm>
            <a:off x="7118982" y="3100635"/>
            <a:ext cx="1481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ANALIZE SAFETY AND EFFICACY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SLEEVE GASTROPLASTY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A SINGLE BARIATRIC CENTER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E29AFF2-7513-4C5F-ACDD-BBFE95AF4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076" b="47192"/>
          <a:stretch/>
        </p:blipFill>
        <p:spPr>
          <a:xfrm>
            <a:off x="2513516" y="1382947"/>
            <a:ext cx="671109" cy="44428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A3871DC-765D-48D8-9562-458AE7602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5" b="51100"/>
          <a:stretch/>
        </p:blipFill>
        <p:spPr>
          <a:xfrm>
            <a:off x="6303437" y="1262683"/>
            <a:ext cx="979015" cy="41140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E4F0F1E-F8FA-42B9-8BF6-8E929CDA5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741" y="4002981"/>
            <a:ext cx="1450974" cy="71939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6F57A6A-AAFA-4C48-B2F0-876F4A64E4C7}"/>
              </a:ext>
            </a:extLst>
          </p:cNvPr>
          <p:cNvSpPr txBox="1"/>
          <p:nvPr/>
        </p:nvSpPr>
        <p:spPr>
          <a:xfrm>
            <a:off x="7118982" y="4024699"/>
            <a:ext cx="144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ANALIZE SAFETY AND EFFICACY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SLEEVE GASTROPLASTY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A SINGLE BARIATRIC CENTER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6;p14">
            <a:extLst>
              <a:ext uri="{FF2B5EF4-FFF2-40B4-BE49-F238E27FC236}">
                <a16:creationId xmlns:a16="http://schemas.microsoft.com/office/drawing/2014/main" id="{E95D53B5-AF77-4814-90D1-975EADB9D76E}"/>
              </a:ext>
            </a:extLst>
          </p:cNvPr>
          <p:cNvSpPr txBox="1">
            <a:spLocks/>
          </p:cNvSpPr>
          <p:nvPr/>
        </p:nvSpPr>
        <p:spPr>
          <a:xfrm>
            <a:off x="4139205" y="543634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tabLst/>
              <a:defRPr/>
            </a:pP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D47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Methods</a:t>
            </a:r>
            <a:endParaRPr kumimoji="0" lang="it-IT" sz="2500" b="1" i="0" u="none" strike="noStrike" kern="0" cap="none" spc="0" normalizeH="0" baseline="0" noProof="0" dirty="0">
              <a:ln>
                <a:noFill/>
              </a:ln>
              <a:solidFill>
                <a:srgbClr val="0D47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E6096B-BEB3-4A31-B91A-4765CD59803F}"/>
              </a:ext>
            </a:extLst>
          </p:cNvPr>
          <p:cNvSpPr txBox="1"/>
          <p:nvPr/>
        </p:nvSpPr>
        <p:spPr>
          <a:xfrm>
            <a:off x="4293036" y="1549790"/>
            <a:ext cx="5361918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en-GB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Indications: </a:t>
            </a:r>
          </a:p>
          <a:p>
            <a:pPr marL="214313" indent="-214313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BMI &lt;40kg/m</a:t>
            </a:r>
            <a:r>
              <a:rPr lang="en-GB" kern="0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 </a:t>
            </a:r>
            <a:r>
              <a:rPr lang="en-GB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without complications</a:t>
            </a:r>
          </a:p>
          <a:p>
            <a:pPr marL="214313" indent="-214313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High risk for surgery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Technique:</a:t>
            </a:r>
          </a:p>
          <a:p>
            <a:pPr marL="285750" indent="-285750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Gastric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tubularization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on the </a:t>
            </a:r>
            <a:r>
              <a:rPr lang="it-IT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greater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curvature </a:t>
            </a:r>
          </a:p>
          <a:p>
            <a:pPr marL="285750" indent="-285750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Suture </a:t>
            </a:r>
            <a:r>
              <a:rPr lang="it-IT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transverse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monolinear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in multiple bites</a:t>
            </a:r>
            <a:endParaRPr lang="it-IT"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Immagine 12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18708A3E-E47B-4338-9EDB-0F70E5745B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t="2069" r="17255"/>
          <a:stretch/>
        </p:blipFill>
        <p:spPr>
          <a:xfrm>
            <a:off x="1968005" y="1134361"/>
            <a:ext cx="1859693" cy="1962917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5368FB5-4D84-466E-976D-3EFE6A840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3486" r="17451" b="2092"/>
          <a:stretch/>
        </p:blipFill>
        <p:spPr>
          <a:xfrm>
            <a:off x="1968006" y="3097278"/>
            <a:ext cx="1859693" cy="19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;p14">
            <a:extLst>
              <a:ext uri="{FF2B5EF4-FFF2-40B4-BE49-F238E27FC236}">
                <a16:creationId xmlns:a16="http://schemas.microsoft.com/office/drawing/2014/main" id="{CAA415AD-2B86-4039-936E-E3A4B684640A}"/>
              </a:ext>
            </a:extLst>
          </p:cNvPr>
          <p:cNvSpPr txBox="1">
            <a:spLocks/>
          </p:cNvSpPr>
          <p:nvPr/>
        </p:nvSpPr>
        <p:spPr>
          <a:xfrm>
            <a:off x="1856651" y="950246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tabLst/>
              <a:defRPr/>
            </a:pP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D47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Methods</a:t>
            </a:r>
            <a:endParaRPr kumimoji="0" lang="it-IT" sz="2500" b="1" i="0" u="none" strike="noStrike" kern="0" cap="none" spc="0" normalizeH="0" baseline="0" noProof="0" dirty="0">
              <a:ln>
                <a:noFill/>
              </a:ln>
              <a:solidFill>
                <a:srgbClr val="0D47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8B6C47-8625-43FB-A7EA-8925DC0D6C5E}"/>
              </a:ext>
            </a:extLst>
          </p:cNvPr>
          <p:cNvSpPr txBox="1"/>
          <p:nvPr/>
        </p:nvSpPr>
        <p:spPr>
          <a:xfrm>
            <a:off x="1691960" y="1887326"/>
            <a:ext cx="7189996" cy="2233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GB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Suturing system 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endParaRPr lang="en-GB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GB" sz="2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Apollo Overstitch + double channel gastroscope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endParaRPr lang="en-GB" sz="2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GB" sz="2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Apollo Overstitch </a:t>
            </a:r>
            <a:r>
              <a:rPr lang="en-GB" sz="2000" kern="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Sx</a:t>
            </a:r>
            <a:r>
              <a:rPr lang="en-GB" sz="20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+ standard gastroscope </a:t>
            </a:r>
            <a:endParaRPr lang="it-IT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FD84A09-84CD-4528-9921-81DB725B7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695" y="1026896"/>
            <a:ext cx="2079288" cy="298724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C643428-17D6-43E9-8433-1DD1E4A5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846" y="3622814"/>
            <a:ext cx="3512471" cy="19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6;p14">
            <a:extLst>
              <a:ext uri="{FF2B5EF4-FFF2-40B4-BE49-F238E27FC236}">
                <a16:creationId xmlns:a16="http://schemas.microsoft.com/office/drawing/2014/main" id="{6059416F-4CDA-4459-93F1-FDFE9809DDDE}"/>
              </a:ext>
            </a:extLst>
          </p:cNvPr>
          <p:cNvSpPr txBox="1">
            <a:spLocks/>
          </p:cNvSpPr>
          <p:nvPr/>
        </p:nvSpPr>
        <p:spPr>
          <a:xfrm>
            <a:off x="2340019" y="1297727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tabLst/>
              <a:defRPr/>
            </a:pPr>
            <a:r>
              <a:rPr kumimoji="0" lang="it-IT" sz="2500" b="1" i="0" u="none" strike="noStrike" kern="0" cap="none" spc="0" normalizeH="0" baseline="0" noProof="0">
                <a:ln>
                  <a:noFill/>
                </a:ln>
                <a:solidFill>
                  <a:srgbClr val="0D47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Methods</a:t>
            </a:r>
            <a:endParaRPr kumimoji="0" lang="it-IT" sz="2500" b="1" i="0" u="none" strike="noStrike" kern="0" cap="none" spc="0" normalizeH="0" baseline="0" noProof="0" dirty="0">
              <a:ln>
                <a:noFill/>
              </a:ln>
              <a:solidFill>
                <a:srgbClr val="0D47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17F48E-756D-45BF-8C6F-81F9F4C18D81}"/>
              </a:ext>
            </a:extLst>
          </p:cNvPr>
          <p:cNvSpPr txBox="1"/>
          <p:nvPr/>
        </p:nvSpPr>
        <p:spPr>
          <a:xfrm>
            <a:off x="1556490" y="1969136"/>
            <a:ext cx="7189996" cy="246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GB" sz="24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Water-soluble swallow test on post-operative day 1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GB" sz="24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 Soft diet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GB" sz="24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 Follow up visits at 1 month, then every 6 months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GB" sz="24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 During visits patients are weighed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GB" sz="24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 Results are presented as TBWL and %EWL </a:t>
            </a:r>
            <a:endParaRPr lang="it-IT" sz="24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B7980A-88C6-43AB-9C4C-5A1A77833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27"/>
          <a:stretch/>
        </p:blipFill>
        <p:spPr>
          <a:xfrm>
            <a:off x="8546732" y="1889747"/>
            <a:ext cx="2088778" cy="254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5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14">
            <a:extLst>
              <a:ext uri="{FF2B5EF4-FFF2-40B4-BE49-F238E27FC236}">
                <a16:creationId xmlns:a16="http://schemas.microsoft.com/office/drawing/2014/main" id="{10BAB510-7581-4729-8FF9-D16A409B567B}"/>
              </a:ext>
            </a:extLst>
          </p:cNvPr>
          <p:cNvSpPr txBox="1">
            <a:spLocks/>
          </p:cNvSpPr>
          <p:nvPr/>
        </p:nvSpPr>
        <p:spPr>
          <a:xfrm>
            <a:off x="3501450" y="288586"/>
            <a:ext cx="5189100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Results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it-I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treated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it-I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patients</a:t>
            </a: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285F4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A050FC-9E3A-4F67-8FE8-DC98EB790D52}"/>
              </a:ext>
            </a:extLst>
          </p:cNvPr>
          <p:cNvSpPr txBox="1"/>
          <p:nvPr/>
        </p:nvSpPr>
        <p:spPr>
          <a:xfrm>
            <a:off x="2616886" y="914051"/>
            <a:ext cx="6377067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27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800" b="1" kern="0" dirty="0">
                <a:solidFill>
                  <a:srgbClr val="4285F4">
                    <a:lumMod val="75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000" b="1" kern="0" dirty="0">
                <a:solidFill>
                  <a:srgbClr val="4285F4">
                    <a:lumMod val="75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it-IT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Jan</a:t>
            </a:r>
            <a:r>
              <a:rPr lang="it-IT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2019-August 2025)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Bariatric</a:t>
            </a:r>
            <a:r>
              <a:rPr lang="it-IT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Surgery, Padova University-Hospital, </a:t>
            </a:r>
            <a:r>
              <a:rPr lang="it-IT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Italy</a:t>
            </a:r>
            <a:endParaRPr lang="it-IT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it-IT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075F84-333F-46E5-84B6-ADDCF236AE76}"/>
              </a:ext>
            </a:extLst>
          </p:cNvPr>
          <p:cNvSpPr txBox="1"/>
          <p:nvPr/>
        </p:nvSpPr>
        <p:spPr>
          <a:xfrm>
            <a:off x="4887186" y="1932406"/>
            <a:ext cx="5379440" cy="3569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</a:pP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94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procedures</a:t>
            </a:r>
            <a:endParaRPr lang="it-IT"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200000"/>
              </a:lnSpc>
              <a:buClr>
                <a:srgbClr val="000000"/>
              </a:buClr>
            </a:pP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89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patients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(F/M)</a:t>
            </a:r>
          </a:p>
          <a:p>
            <a:pPr marL="171450" indent="-171450">
              <a:lnSpc>
                <a:spcPct val="200000"/>
              </a:lnSpc>
              <a:buClr>
                <a:srgbClr val="000000"/>
              </a:buClr>
              <a:buFontTx/>
              <a:buChar char="-"/>
            </a:pPr>
            <a:r>
              <a:rPr lang="it-I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40 BMI&lt;40 Kg/m</a:t>
            </a:r>
            <a:r>
              <a:rPr lang="it-IT" sz="1600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r>
              <a:rPr lang="it-I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without</a:t>
            </a:r>
            <a:r>
              <a:rPr lang="it-I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complications</a:t>
            </a:r>
            <a:r>
              <a:rPr lang="it-IT" sz="1600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</a:t>
            </a:r>
          </a:p>
          <a:p>
            <a:pPr marL="171450" indent="-171450">
              <a:lnSpc>
                <a:spcPct val="200000"/>
              </a:lnSpc>
              <a:buClr>
                <a:srgbClr val="000000"/>
              </a:buClr>
              <a:buFontTx/>
              <a:buChar char="-"/>
            </a:pPr>
            <a:r>
              <a:rPr lang="it-I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49 </a:t>
            </a:r>
            <a:r>
              <a:rPr lang="it-IT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not</a:t>
            </a:r>
            <a:r>
              <a:rPr lang="it-I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suitable</a:t>
            </a:r>
            <a:r>
              <a:rPr lang="it-I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for surgery</a:t>
            </a:r>
          </a:p>
          <a:p>
            <a:pPr marL="214313" indent="-214313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Mean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age 53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ys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(range 21-75ys)</a:t>
            </a:r>
          </a:p>
          <a:p>
            <a:pPr marL="214313" indent="-214313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BMI 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it-IT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mean</a:t>
            </a:r>
            <a:r>
              <a:rPr lang="it-IT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± SD) </a:t>
            </a:r>
            <a:r>
              <a:rPr lang="en-GB" sz="21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37±5 Kg/</a:t>
            </a:r>
            <a:r>
              <a:rPr lang="en-GB" sz="2100" kern="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mq</a:t>
            </a:r>
            <a:endParaRPr lang="it-IT"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5F7309-E131-417F-B1CB-E9AE1F6C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68" y="2245745"/>
            <a:ext cx="2819909" cy="282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1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84D965-AE18-4795-8BB2-2F8C591621D8}"/>
              </a:ext>
            </a:extLst>
          </p:cNvPr>
          <p:cNvSpPr txBox="1"/>
          <p:nvPr/>
        </p:nvSpPr>
        <p:spPr>
          <a:xfrm>
            <a:off x="2138609" y="484712"/>
            <a:ext cx="8952434" cy="5439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it-IT" sz="27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	</a:t>
            </a:r>
            <a:endParaRPr lang="it-IT" sz="3200" kern="0" dirty="0">
              <a:solidFill>
                <a:srgbClr val="4285F4">
                  <a:lumMod val="50000"/>
                </a:srgbClr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200000"/>
              </a:lnSpc>
              <a:buClr>
                <a:srgbClr val="000000"/>
              </a:buClr>
            </a:pP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Total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complications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4/94 (4.2%)</a:t>
            </a:r>
            <a:r>
              <a:rPr lang="it-IT" sz="2400" b="1" kern="0" dirty="0">
                <a:solidFill>
                  <a:srgbClr val="4285F4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endParaRPr lang="it-IT" sz="2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3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bleedings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(3.2%)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- 2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pts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were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receiving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anticoagulant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1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pt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anti-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platelet</a:t>
            </a:r>
            <a:endParaRPr lang="it-IT"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- 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all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self-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limiting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(in one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diagnostic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OGD, in one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blood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transfusions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 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1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impaired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gastric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emptying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(1%)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- in a case of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repeated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endosleeve</a:t>
            </a:r>
            <a:endParaRPr lang="it-IT"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-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treated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endosleeve</a:t>
            </a:r>
            <a:r>
              <a:rPr lang="it-IT" sz="2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reversal with </a:t>
            </a:r>
            <a:r>
              <a:rPr lang="it-IT" sz="21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improvement</a:t>
            </a:r>
            <a:endParaRPr lang="it-IT"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6E8A04-51BB-4437-BAA8-8577B9FC9095}"/>
              </a:ext>
            </a:extLst>
          </p:cNvPr>
          <p:cNvSpPr txBox="1"/>
          <p:nvPr/>
        </p:nvSpPr>
        <p:spPr>
          <a:xfrm>
            <a:off x="2571874" y="736960"/>
            <a:ext cx="7048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it-IT" sz="2800" b="1" kern="0" dirty="0" err="1">
                <a:solidFill>
                  <a:srgbClr val="4285F4">
                    <a:lumMod val="50000"/>
                  </a:srgbClr>
                </a:solidFill>
                <a:latin typeface="Arial"/>
                <a:cs typeface="Arial"/>
                <a:sym typeface="Arial"/>
              </a:rPr>
              <a:t>Result</a:t>
            </a:r>
            <a:r>
              <a:rPr lang="it-IT" sz="2800" b="1" kern="0" dirty="0">
                <a:solidFill>
                  <a:srgbClr val="4285F4">
                    <a:lumMod val="50000"/>
                  </a:srgbClr>
                </a:solidFill>
                <a:latin typeface="Arial"/>
                <a:cs typeface="Arial"/>
                <a:sym typeface="Arial"/>
              </a:rPr>
              <a:t>: </a:t>
            </a:r>
            <a:r>
              <a:rPr lang="it-IT" sz="2800" b="1" kern="0" dirty="0" err="1">
                <a:solidFill>
                  <a:srgbClr val="4285F4">
                    <a:lumMod val="50000"/>
                  </a:srgbClr>
                </a:solidFill>
                <a:latin typeface="Arial"/>
                <a:cs typeface="Arial"/>
                <a:sym typeface="Arial"/>
              </a:rPr>
              <a:t>Complications</a:t>
            </a:r>
            <a:r>
              <a:rPr lang="it-IT" sz="2800" b="1" kern="0" dirty="0">
                <a:solidFill>
                  <a:srgbClr val="4285F4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846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14">
            <a:extLst>
              <a:ext uri="{FF2B5EF4-FFF2-40B4-BE49-F238E27FC236}">
                <a16:creationId xmlns:a16="http://schemas.microsoft.com/office/drawing/2014/main" id="{C8CE5F89-8230-44F5-81D9-A798C8B6F17E}"/>
              </a:ext>
            </a:extLst>
          </p:cNvPr>
          <p:cNvSpPr txBox="1">
            <a:spLocks/>
          </p:cNvSpPr>
          <p:nvPr/>
        </p:nvSpPr>
        <p:spPr>
          <a:xfrm>
            <a:off x="2184872" y="110510"/>
            <a:ext cx="5189100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Font typeface="Arial"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Results</a:t>
            </a: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4285F4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Tabella 4">
            <a:extLst>
              <a:ext uri="{FF2B5EF4-FFF2-40B4-BE49-F238E27FC236}">
                <a16:creationId xmlns:a16="http://schemas.microsoft.com/office/drawing/2014/main" id="{434E8F7A-7A6B-4768-ABEC-58C618A6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937813"/>
              </p:ext>
            </p:extLst>
          </p:nvPr>
        </p:nvGraphicFramePr>
        <p:xfrm>
          <a:off x="2184872" y="770759"/>
          <a:ext cx="7700107" cy="1927062"/>
        </p:xfrm>
        <a:graphic>
          <a:graphicData uri="http://schemas.openxmlformats.org/drawingml/2006/table">
            <a:tbl>
              <a:tblPr firstRow="1" bandRow="1"/>
              <a:tblGrid>
                <a:gridCol w="1641164">
                  <a:extLst>
                    <a:ext uri="{9D8B030D-6E8A-4147-A177-3AD203B41FA5}">
                      <a16:colId xmlns:a16="http://schemas.microsoft.com/office/drawing/2014/main" val="4150107976"/>
                    </a:ext>
                  </a:extLst>
                </a:gridCol>
                <a:gridCol w="990472">
                  <a:extLst>
                    <a:ext uri="{9D8B030D-6E8A-4147-A177-3AD203B41FA5}">
                      <a16:colId xmlns:a16="http://schemas.microsoft.com/office/drawing/2014/main" val="2435689444"/>
                    </a:ext>
                  </a:extLst>
                </a:gridCol>
                <a:gridCol w="1298550">
                  <a:extLst>
                    <a:ext uri="{9D8B030D-6E8A-4147-A177-3AD203B41FA5}">
                      <a16:colId xmlns:a16="http://schemas.microsoft.com/office/drawing/2014/main" val="4135616582"/>
                    </a:ext>
                  </a:extLst>
                </a:gridCol>
                <a:gridCol w="1298550">
                  <a:extLst>
                    <a:ext uri="{9D8B030D-6E8A-4147-A177-3AD203B41FA5}">
                      <a16:colId xmlns:a16="http://schemas.microsoft.com/office/drawing/2014/main" val="3292821556"/>
                    </a:ext>
                  </a:extLst>
                </a:gridCol>
                <a:gridCol w="1243438">
                  <a:extLst>
                    <a:ext uri="{9D8B030D-6E8A-4147-A177-3AD203B41FA5}">
                      <a16:colId xmlns:a16="http://schemas.microsoft.com/office/drawing/2014/main" val="1367568531"/>
                    </a:ext>
                  </a:extLst>
                </a:gridCol>
                <a:gridCol w="1227933">
                  <a:extLst>
                    <a:ext uri="{9D8B030D-6E8A-4147-A177-3AD203B41FA5}">
                      <a16:colId xmlns:a16="http://schemas.microsoft.com/office/drawing/2014/main" val="3553631567"/>
                    </a:ext>
                  </a:extLst>
                </a:gridCol>
              </a:tblGrid>
              <a:tr h="326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Time follow-up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it-IT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months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18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months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months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239353"/>
                  </a:ext>
                </a:extLst>
              </a:tr>
              <a:tr h="528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b="1" dirty="0"/>
                        <a:t>%TBWL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/>
                        <a:t>9.4±5.2</a:t>
                      </a:r>
                    </a:p>
                    <a:p>
                      <a:pPr algn="ctr"/>
                      <a:endParaRPr lang="it-IT" sz="1600" b="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12.8±7.7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b="0" dirty="0"/>
                        <a:t>11.6±8.8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b="0" dirty="0"/>
                        <a:t>10.7±9.8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b="0" dirty="0"/>
                        <a:t>10.4±12.2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907591"/>
                  </a:ext>
                </a:extLst>
              </a:tr>
              <a:tr h="474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b="1" dirty="0"/>
                        <a:t>%EWL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it-IT" sz="1600" b="0" dirty="0"/>
                    </a:p>
                    <a:p>
                      <a:pPr algn="ctr"/>
                      <a:r>
                        <a:rPr lang="it-IT" sz="1600" b="0" dirty="0"/>
                        <a:t>32±19</a:t>
                      </a:r>
                    </a:p>
                    <a:p>
                      <a:pPr algn="ctr"/>
                      <a:endParaRPr lang="it-IT" sz="1600" b="0" dirty="0"/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41±25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b="1" dirty="0"/>
                        <a:t>43±43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b="0" dirty="0"/>
                        <a:t>41±50</a:t>
                      </a:r>
                    </a:p>
                    <a:p>
                      <a:pPr algn="ctr"/>
                      <a:endParaRPr lang="it-IT" sz="1600" b="0" dirty="0"/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b="0" dirty="0"/>
                        <a:t>37±48</a:t>
                      </a: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065358"/>
                  </a:ext>
                </a:extLst>
              </a:tr>
            </a:tbl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66C87C84-678A-404E-9721-B3F99112D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88587"/>
              </p:ext>
            </p:extLst>
          </p:nvPr>
        </p:nvGraphicFramePr>
        <p:xfrm>
          <a:off x="3162190" y="2697821"/>
          <a:ext cx="5485699" cy="317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77676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176</TotalTime>
  <Words>532</Words>
  <Application>Microsoft Office PowerPoint</Application>
  <PresentationFormat>Widescreen</PresentationFormat>
  <Paragraphs>126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RetrospectVTI</vt:lpstr>
      <vt:lpstr>Risultati di uno studio monocentrico su 94 procedure di endosleeve</vt:lpstr>
      <vt:lpstr>Endoscopic Sleeve Gastroplasty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Lino Polese</cp:lastModifiedBy>
  <cp:revision>25</cp:revision>
  <dcterms:created xsi:type="dcterms:W3CDTF">2022-02-27T17:36:31Z</dcterms:created>
  <dcterms:modified xsi:type="dcterms:W3CDTF">2025-10-26T10:56:10Z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